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9" r:id="rId3"/>
    <p:sldId id="275" r:id="rId4"/>
    <p:sldId id="284" r:id="rId5"/>
    <p:sldId id="272" r:id="rId6"/>
    <p:sldId id="281" r:id="rId7"/>
    <p:sldId id="282" r:id="rId8"/>
    <p:sldId id="258" r:id="rId9"/>
    <p:sldId id="283" r:id="rId10"/>
  </p:sldIdLst>
  <p:sldSz cx="12188825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706" autoAdjust="0"/>
  </p:normalViewPr>
  <p:slideViewPr>
    <p:cSldViewPr>
      <p:cViewPr varScale="1">
        <p:scale>
          <a:sx n="111" d="100"/>
          <a:sy n="111" d="100"/>
        </p:scale>
        <p:origin x="594" y="96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n-US"/>
              <a:t>1/24/2026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n-US"/>
              <a:t>1/24/2026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825" cy="6858000"/>
          </a:xfrm>
          <a:prstGeom prst="rect">
            <a:avLst/>
          </a:prstGeom>
        </p:spPr>
      </p:pic>
      <p:sp>
        <p:nvSpPr>
          <p:cNvPr id="8" name="Parallelogram 7"/>
          <p:cNvSpPr/>
          <p:nvPr userDrawn="1"/>
        </p:nvSpPr>
        <p:spPr>
          <a:xfrm>
            <a:off x="842352" y="606206"/>
            <a:ext cx="10484024" cy="5573039"/>
          </a:xfrm>
          <a:custGeom>
            <a:avLst/>
            <a:gdLst>
              <a:gd name="connsiteX0" fmla="*/ 0 w 10896600"/>
              <a:gd name="connsiteY0" fmla="*/ 5410200 h 5410200"/>
              <a:gd name="connsiteX1" fmla="*/ 1352550 w 10896600"/>
              <a:gd name="connsiteY1" fmla="*/ 0 h 5410200"/>
              <a:gd name="connsiteX2" fmla="*/ 10896600 w 10896600"/>
              <a:gd name="connsiteY2" fmla="*/ 0 h 5410200"/>
              <a:gd name="connsiteX3" fmla="*/ 9544050 w 10896600"/>
              <a:gd name="connsiteY3" fmla="*/ 5410200 h 5410200"/>
              <a:gd name="connsiteX4" fmla="*/ 0 w 10896600"/>
              <a:gd name="connsiteY4" fmla="*/ 5410200 h 5410200"/>
              <a:gd name="connsiteX0" fmla="*/ 0 w 10733762"/>
              <a:gd name="connsiteY0" fmla="*/ 5234835 h 5410200"/>
              <a:gd name="connsiteX1" fmla="*/ 1189712 w 10733762"/>
              <a:gd name="connsiteY1" fmla="*/ 0 h 5410200"/>
              <a:gd name="connsiteX2" fmla="*/ 10733762 w 10733762"/>
              <a:gd name="connsiteY2" fmla="*/ 0 h 5410200"/>
              <a:gd name="connsiteX3" fmla="*/ 9381212 w 10733762"/>
              <a:gd name="connsiteY3" fmla="*/ 5410200 h 5410200"/>
              <a:gd name="connsiteX4" fmla="*/ 0 w 10733762"/>
              <a:gd name="connsiteY4" fmla="*/ 5234835 h 5410200"/>
              <a:gd name="connsiteX0" fmla="*/ 0 w 10771340"/>
              <a:gd name="connsiteY0" fmla="*/ 5360096 h 5410200"/>
              <a:gd name="connsiteX1" fmla="*/ 1227290 w 10771340"/>
              <a:gd name="connsiteY1" fmla="*/ 0 h 5410200"/>
              <a:gd name="connsiteX2" fmla="*/ 10771340 w 10771340"/>
              <a:gd name="connsiteY2" fmla="*/ 0 h 5410200"/>
              <a:gd name="connsiteX3" fmla="*/ 9418790 w 10771340"/>
              <a:gd name="connsiteY3" fmla="*/ 5410200 h 5410200"/>
              <a:gd name="connsiteX4" fmla="*/ 0 w 10771340"/>
              <a:gd name="connsiteY4" fmla="*/ 5360096 h 5410200"/>
              <a:gd name="connsiteX0" fmla="*/ 0 w 10771340"/>
              <a:gd name="connsiteY0" fmla="*/ 5360096 h 5360096"/>
              <a:gd name="connsiteX1" fmla="*/ 1227290 w 10771340"/>
              <a:gd name="connsiteY1" fmla="*/ 0 h 5360096"/>
              <a:gd name="connsiteX2" fmla="*/ 10771340 w 10771340"/>
              <a:gd name="connsiteY2" fmla="*/ 0 h 5360096"/>
              <a:gd name="connsiteX3" fmla="*/ 9819623 w 10771340"/>
              <a:gd name="connsiteY3" fmla="*/ 5335043 h 5360096"/>
              <a:gd name="connsiteX4" fmla="*/ 0 w 10771340"/>
              <a:gd name="connsiteY4" fmla="*/ 5360096 h 5360096"/>
              <a:gd name="connsiteX0" fmla="*/ 0 w 10345455"/>
              <a:gd name="connsiteY0" fmla="*/ 5573039 h 5573039"/>
              <a:gd name="connsiteX1" fmla="*/ 1227290 w 10345455"/>
              <a:gd name="connsiteY1" fmla="*/ 212943 h 5573039"/>
              <a:gd name="connsiteX2" fmla="*/ 10345455 w 10345455"/>
              <a:gd name="connsiteY2" fmla="*/ 0 h 5573039"/>
              <a:gd name="connsiteX3" fmla="*/ 9819623 w 10345455"/>
              <a:gd name="connsiteY3" fmla="*/ 5547986 h 5573039"/>
              <a:gd name="connsiteX4" fmla="*/ 0 w 10345455"/>
              <a:gd name="connsiteY4" fmla="*/ 5573039 h 5573039"/>
              <a:gd name="connsiteX0" fmla="*/ 100469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00469 w 10445924"/>
              <a:gd name="connsiteY4" fmla="*/ 5573039 h 5573039"/>
              <a:gd name="connsiteX0" fmla="*/ 376042 w 10445924"/>
              <a:gd name="connsiteY0" fmla="*/ 5435252 h 5547986"/>
              <a:gd name="connsiteX1" fmla="*/ 0 w 10445924"/>
              <a:gd name="connsiteY1" fmla="*/ 250521 h 5547986"/>
              <a:gd name="connsiteX2" fmla="*/ 10445924 w 10445924"/>
              <a:gd name="connsiteY2" fmla="*/ 0 h 5547986"/>
              <a:gd name="connsiteX3" fmla="*/ 9920092 w 10445924"/>
              <a:gd name="connsiteY3" fmla="*/ 5547986 h 5547986"/>
              <a:gd name="connsiteX4" fmla="*/ 376042 w 10445924"/>
              <a:gd name="connsiteY4" fmla="*/ 5435252 h 5547986"/>
              <a:gd name="connsiteX0" fmla="*/ 112995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12995 w 10445924"/>
              <a:gd name="connsiteY4" fmla="*/ 5573039 h 557303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67036 h 5592089"/>
              <a:gd name="connsiteX4" fmla="*/ 112995 w 10464974"/>
              <a:gd name="connsiteY4" fmla="*/ 5592089 h 559208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47986 h 5592089"/>
              <a:gd name="connsiteX4" fmla="*/ 112995 w 10464974"/>
              <a:gd name="connsiteY4" fmla="*/ 5592089 h 5592089"/>
              <a:gd name="connsiteX0" fmla="*/ 112995 w 10464974"/>
              <a:gd name="connsiteY0" fmla="*/ 5573039 h 5573039"/>
              <a:gd name="connsiteX1" fmla="*/ 0 w 10464974"/>
              <a:gd name="connsiteY1" fmla="*/ 269571 h 5573039"/>
              <a:gd name="connsiteX2" fmla="*/ 10464974 w 10464974"/>
              <a:gd name="connsiteY2" fmla="*/ 0 h 5573039"/>
              <a:gd name="connsiteX3" fmla="*/ 9920092 w 10464974"/>
              <a:gd name="connsiteY3" fmla="*/ 5547986 h 5573039"/>
              <a:gd name="connsiteX4" fmla="*/ 112995 w 10464974"/>
              <a:gd name="connsiteY4" fmla="*/ 5573039 h 5573039"/>
              <a:gd name="connsiteX0" fmla="*/ 132045 w 10484024"/>
              <a:gd name="connsiteY0" fmla="*/ 5573039 h 5573039"/>
              <a:gd name="connsiteX1" fmla="*/ 0 w 10484024"/>
              <a:gd name="connsiteY1" fmla="*/ 269571 h 5573039"/>
              <a:gd name="connsiteX2" fmla="*/ 10484024 w 10484024"/>
              <a:gd name="connsiteY2" fmla="*/ 0 h 5573039"/>
              <a:gd name="connsiteX3" fmla="*/ 9939142 w 10484024"/>
              <a:gd name="connsiteY3" fmla="*/ 5547986 h 5573039"/>
              <a:gd name="connsiteX4" fmla="*/ 132045 w 10484024"/>
              <a:gd name="connsiteY4" fmla="*/ 5573039 h 557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4024" h="5573039">
                <a:moveTo>
                  <a:pt x="132045" y="5573039"/>
                </a:moveTo>
                <a:lnTo>
                  <a:pt x="0" y="269571"/>
                </a:lnTo>
                <a:lnTo>
                  <a:pt x="10484024" y="0"/>
                </a:lnTo>
                <a:lnTo>
                  <a:pt x="9939142" y="5547986"/>
                </a:lnTo>
                <a:lnTo>
                  <a:pt x="132045" y="5573039"/>
                </a:lnTo>
                <a:close/>
              </a:path>
            </a:pathLst>
          </a:custGeom>
          <a:solidFill>
            <a:schemeClr val="bg2">
              <a:lumMod val="25000"/>
              <a:alpha val="73000"/>
            </a:schemeClr>
          </a:solidFill>
          <a:ln cap="rnd">
            <a:solidFill>
              <a:schemeClr val="bg2">
                <a:lumMod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522413" y="914400"/>
            <a:ext cx="9144000" cy="3505200"/>
          </a:xfrm>
        </p:spPr>
        <p:txBody>
          <a:bodyPr>
            <a:no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1522413" y="44958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1/24/2026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52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1/24/2026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3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17950" y="6327648"/>
            <a:ext cx="6862462" cy="273049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09012" y="6327648"/>
            <a:ext cx="1320059" cy="273049"/>
          </a:xfrm>
        </p:spPr>
        <p:txBody>
          <a:bodyPr/>
          <a:lstStyle/>
          <a:p>
            <a:fld id="{83829175-527E-46A3-863C-1BB1F163B849}" type="datetimeFigureOut">
              <a:rPr lang="en-US" smtClean="0"/>
              <a:t>1/24/2026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33012" y="6327648"/>
            <a:ext cx="990601" cy="273049"/>
          </a:xfrm>
        </p:spPr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5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601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8210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1/24/2026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29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67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21260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21260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1/24/2026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03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1/24/2026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3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1/24/2026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8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611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2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pPr/>
              <a:t>1/24/2026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5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7990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2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517950" y="6324600"/>
            <a:ext cx="6862462" cy="273049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0"/>
          </p:nvPr>
        </p:nvSpPr>
        <p:spPr>
          <a:xfrm>
            <a:off x="8609012" y="6324600"/>
            <a:ext cx="1320059" cy="273049"/>
          </a:xfrm>
        </p:spPr>
        <p:txBody>
          <a:bodyPr/>
          <a:lstStyle/>
          <a:p>
            <a:fld id="{83829175-527E-46A3-863C-1BB1F163B849}" type="datetimeFigureOut">
              <a:rPr lang="en-US" smtClean="0"/>
              <a:pPr/>
              <a:t>1/24/2026</a:t>
            </a:fld>
            <a:endParaRPr lang="en-US" dirty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0133012" y="6324600"/>
            <a:ext cx="990601" cy="273049"/>
          </a:xfrm>
        </p:spPr>
        <p:txBody>
          <a:bodyPr/>
          <a:lstStyle/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77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1/24/2026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9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 smtClean="0"/>
              <a:t>1/24/2026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82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7950" y="63246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9012" y="63246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 smtClean="0"/>
              <a:pPr/>
              <a:t>1/24/2026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3246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4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671" userDrawn="1">
          <p15:clr>
            <a:srgbClr val="F26B43"/>
          </p15:clr>
        </p15:guide>
        <p15:guide id="3" pos="67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012" y="1600200"/>
            <a:ext cx="9144000" cy="2895600"/>
          </a:xfrm>
        </p:spPr>
        <p:txBody>
          <a:bodyPr/>
          <a:lstStyle/>
          <a:p>
            <a:r>
              <a:rPr lang="en-US" dirty="0"/>
              <a:t>Welcome new GSRs! Basics – Part 1: Getting Started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99383"/>
            <a:ext cx="8229600" cy="914400"/>
          </a:xfrm>
        </p:spPr>
        <p:txBody>
          <a:bodyPr/>
          <a:lstStyle/>
          <a:p>
            <a:r>
              <a:rPr lang="en-US" dirty="0"/>
              <a:t>District 21 </a:t>
            </a:r>
          </a:p>
          <a:p>
            <a:r>
              <a:rPr lang="en-US" dirty="0"/>
              <a:t>January 27, 2026</a:t>
            </a:r>
          </a:p>
        </p:txBody>
      </p:sp>
    </p:spTree>
    <p:extLst>
      <p:ext uri="{BB962C8B-B14F-4D97-AF65-F5344CB8AC3E}">
        <p14:creationId xmlns:p14="http://schemas.microsoft.com/office/powerpoint/2010/main" val="4565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WELCOME to General Service!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2" y="2209800"/>
            <a:ext cx="9601200" cy="381000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 sz="3600" dirty="0"/>
              <a:t> Brief overview of General Service  Structure</a:t>
            </a:r>
            <a:endParaRPr lang="en-US" dirty="0"/>
          </a:p>
          <a:p>
            <a:pPr marL="0" lvl="0" indent="0">
              <a:lnSpc>
                <a:spcPct val="100000"/>
              </a:lnSpc>
              <a:buNone/>
            </a:pPr>
            <a:endParaRPr lang="en-US" dirty="0"/>
          </a:p>
          <a:p>
            <a:pPr lvl="0">
              <a:lnSpc>
                <a:spcPct val="100000"/>
              </a:lnSpc>
            </a:pPr>
            <a:r>
              <a:rPr lang="en-US" sz="3600" dirty="0"/>
              <a:t> Where to look/go to for more information</a:t>
            </a:r>
            <a:endParaRPr lang="en-US" dirty="0"/>
          </a:p>
          <a:p>
            <a:pPr marL="0" lvl="0" indent="0">
              <a:lnSpc>
                <a:spcPct val="100000"/>
              </a:lnSpc>
              <a:buNone/>
            </a:pPr>
            <a:endParaRPr lang="en-US" dirty="0"/>
          </a:p>
          <a:p>
            <a:pPr lvl="0">
              <a:lnSpc>
                <a:spcPct val="100000"/>
              </a:lnSpc>
            </a:pPr>
            <a:r>
              <a:rPr lang="en-US" sz="3600" dirty="0"/>
              <a:t> Agenda Topics</a:t>
            </a:r>
          </a:p>
        </p:txBody>
      </p:sp>
    </p:spTree>
    <p:extLst>
      <p:ext uri="{BB962C8B-B14F-4D97-AF65-F5344CB8AC3E}">
        <p14:creationId xmlns:p14="http://schemas.microsoft.com/office/powerpoint/2010/main" val="412428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44D3154-7442-4EE5-868B-B60EEF0C9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838200"/>
            <a:ext cx="9601200" cy="533400"/>
          </a:xfrm>
        </p:spPr>
        <p:txBody>
          <a:bodyPr>
            <a:normAutofit/>
          </a:bodyPr>
          <a:lstStyle/>
          <a:p>
            <a:r>
              <a:rPr lang="en-US" sz="2000" dirty="0"/>
              <a:t>	   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757BB4-9B76-4297-A2D0-94F668D8BE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957365"/>
            <a:ext cx="4343399" cy="5085626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234AEB-F464-47B9-A96E-0AC6B87112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AA’s 3 Legacies:</a:t>
            </a:r>
          </a:p>
          <a:p>
            <a:pPr algn="ctr"/>
            <a:r>
              <a:rPr lang="en-US" sz="4400" dirty="0"/>
              <a:t> </a:t>
            </a:r>
            <a:r>
              <a:rPr lang="en-US" sz="4400" b="1" i="1" dirty="0"/>
              <a:t>Unity</a:t>
            </a:r>
          </a:p>
          <a:p>
            <a:pPr algn="ctr"/>
            <a:r>
              <a:rPr lang="en-US" sz="4400" b="1" i="1" dirty="0"/>
              <a:t> Recovery</a:t>
            </a:r>
          </a:p>
          <a:p>
            <a:pPr algn="ctr"/>
            <a:r>
              <a:rPr lang="en-US" sz="4400" b="1" i="1" dirty="0"/>
              <a:t> Service</a:t>
            </a:r>
          </a:p>
        </p:txBody>
      </p:sp>
    </p:spTree>
    <p:extLst>
      <p:ext uri="{BB962C8B-B14F-4D97-AF65-F5344CB8AC3E}">
        <p14:creationId xmlns:p14="http://schemas.microsoft.com/office/powerpoint/2010/main" val="429136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9E5E0-93D7-02B4-7D0B-4F7737EC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starting on your Service journey: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41045-20A3-1747-A6A7-B11B26750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Celebrate! General Service is a great way to contribute to our Primary Purpose and deepen our commitment to our sobriety</a:t>
            </a:r>
          </a:p>
          <a:p>
            <a:r>
              <a:rPr lang="en-US" dirty="0"/>
              <a:t>Fill out the GSR Change Form – “fillable” form on Area 07 website: cnia.org</a:t>
            </a:r>
          </a:p>
          <a:p>
            <a:pPr lvl="1"/>
            <a:r>
              <a:rPr lang="en-US" dirty="0"/>
              <a:t>This triggers GSO to send you a GSR “Kit” and Service Manual</a:t>
            </a:r>
          </a:p>
          <a:p>
            <a:r>
              <a:rPr lang="en-US" dirty="0"/>
              <a:t>Use the aaplacer.org website</a:t>
            </a:r>
          </a:p>
          <a:p>
            <a:r>
              <a:rPr lang="en-US" dirty="0"/>
              <a:t>Read the GSR Handbook</a:t>
            </a:r>
          </a:p>
          <a:p>
            <a:r>
              <a:rPr lang="en-US" dirty="0"/>
              <a:t>Participate in the monthly Service Study on Zoom</a:t>
            </a:r>
          </a:p>
          <a:p>
            <a:pPr lvl="1"/>
            <a:r>
              <a:rPr lang="en-US" dirty="0"/>
              <a:t>Second Monday from 6:00-7:00pm</a:t>
            </a:r>
          </a:p>
          <a:p>
            <a:pPr lvl="1"/>
            <a:r>
              <a:rPr lang="en-US" dirty="0"/>
              <a:t>Meeting ID </a:t>
            </a:r>
            <a:r>
              <a:rPr lang="en-US" sz="20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223 661 3304 PW: District21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AB1E3EE-7226-40E2-9D3E-13E2CB4F0D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11" y="862692"/>
            <a:ext cx="5796277" cy="5385708"/>
          </a:xfr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B5A55C9-C731-4F0A-A300-37E6E7B418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060" y="846127"/>
            <a:ext cx="4963300" cy="5385708"/>
          </a:xfrm>
        </p:spPr>
      </p:pic>
    </p:spTree>
    <p:extLst>
      <p:ext uri="{BB962C8B-B14F-4D97-AF65-F5344CB8AC3E}">
        <p14:creationId xmlns:p14="http://schemas.microsoft.com/office/powerpoint/2010/main" val="331616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71DD4-4FB0-78B3-35BD-DFD9BCDA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GSR – Trusted Servant Tasks and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3BA11-63EA-2E14-6C83-4A10DA162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9448800" cy="4191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Your Role as a GSR</a:t>
            </a:r>
          </a:p>
          <a:p>
            <a:pPr lvl="1"/>
            <a:r>
              <a:rPr lang="en-US" dirty="0"/>
              <a:t>YOU are the VOICE of your Group! You are a voting member of District 21 at District meetings, and of Area 07 at Area Assemblies</a:t>
            </a:r>
          </a:p>
          <a:p>
            <a:pPr lvl="1"/>
            <a:r>
              <a:rPr lang="en-US" dirty="0"/>
              <a:t>Assist your Group in interpreting the Traditions for group issues (ex: substantial unanimity, minority opinion)</a:t>
            </a:r>
          </a:p>
          <a:p>
            <a:r>
              <a:rPr lang="en-US" dirty="0"/>
              <a:t>Your Responsibility as a GSR</a:t>
            </a:r>
          </a:p>
          <a:p>
            <a:pPr lvl="1"/>
            <a:r>
              <a:rPr lang="en-US" dirty="0"/>
              <a:t>Participate in the monthly District 21 meeting – 4</a:t>
            </a:r>
            <a:r>
              <a:rPr lang="en-US" baseline="30000" dirty="0"/>
              <a:t>th</a:t>
            </a:r>
            <a:r>
              <a:rPr lang="en-US" dirty="0"/>
              <a:t> Tuesday at 6pm, Auburn Fellowship, 534 Auburn Ravine Rd., Auburn</a:t>
            </a:r>
          </a:p>
          <a:p>
            <a:pPr lvl="1"/>
            <a:r>
              <a:rPr lang="en-US" dirty="0"/>
              <a:t>Participate in your group’s business meetings</a:t>
            </a:r>
          </a:p>
          <a:p>
            <a:pPr lvl="1"/>
            <a:r>
              <a:rPr lang="en-US" dirty="0"/>
              <a:t>Participate in four annual Area 07 Assemblies and other events as your Group allows</a:t>
            </a:r>
          </a:p>
          <a:p>
            <a:pPr lvl="1"/>
            <a:r>
              <a:rPr lang="en-US" dirty="0"/>
              <a:t>Ensure your Group’s voice is heard and is informed about issues affecting “AA as a whole” through the annual General Service Conference Agenda Topics input and feedback process.</a:t>
            </a:r>
          </a:p>
        </p:txBody>
      </p:sp>
    </p:spTree>
    <p:extLst>
      <p:ext uri="{BB962C8B-B14F-4D97-AF65-F5344CB8AC3E}">
        <p14:creationId xmlns:p14="http://schemas.microsoft.com/office/powerpoint/2010/main" val="15736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1C5FF-74D4-C1A3-6694-7570F488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Meetings, Assemblies and Options: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041033-7883-786C-B531-08A2044CE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2" y="1676400"/>
            <a:ext cx="9601200" cy="4343400"/>
          </a:xfrm>
        </p:spPr>
        <p:txBody>
          <a:bodyPr>
            <a:normAutofit/>
          </a:bodyPr>
          <a:lstStyle/>
          <a:p>
            <a:r>
              <a:rPr lang="en-US" dirty="0"/>
              <a:t>District 21 meeting: 4</a:t>
            </a:r>
            <a:r>
              <a:rPr lang="en-US" baseline="30000" dirty="0"/>
              <a:t>th</a:t>
            </a:r>
            <a:r>
              <a:rPr lang="en-US" dirty="0"/>
              <a:t> Tuesday at 6:00pm at Auburn Fellowship, in person at 534 Auburn Ravine Rd., Auburn, and on Zoom at 223 660 3304 / passcode District 21</a:t>
            </a:r>
          </a:p>
          <a:p>
            <a:r>
              <a:rPr lang="en-US" dirty="0"/>
              <a:t>Service Study: 2</a:t>
            </a:r>
            <a:r>
              <a:rPr lang="en-US" baseline="30000" dirty="0"/>
              <a:t>nd</a:t>
            </a:r>
            <a:r>
              <a:rPr lang="en-US" dirty="0"/>
              <a:t> Monday at 6:00pm on Zoom 223 661 3304 / passcode District 21</a:t>
            </a:r>
          </a:p>
          <a:p>
            <a:r>
              <a:rPr lang="en-US" dirty="0"/>
              <a:t>2026 Area 07 Assemblies:</a:t>
            </a:r>
          </a:p>
          <a:p>
            <a:pPr lvl="1"/>
            <a:r>
              <a:rPr lang="en-US" dirty="0"/>
              <a:t>Winter Assembly			January 17-18 in Orangevale</a:t>
            </a:r>
          </a:p>
          <a:p>
            <a:pPr lvl="1"/>
            <a:r>
              <a:rPr lang="en-US" dirty="0"/>
              <a:t>Pre-Conference Assembly		April 18-19 in Yuba City</a:t>
            </a:r>
          </a:p>
          <a:p>
            <a:pPr lvl="1"/>
            <a:r>
              <a:rPr lang="en-US" dirty="0"/>
              <a:t>Post-Conference Assembly		May 16-17 in Merced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Fall/Election Assembly		November 13-14 in Woodland</a:t>
            </a:r>
          </a:p>
          <a:p>
            <a:pPr marL="279082" lvl="1" indent="0">
              <a:buNone/>
            </a:pPr>
            <a:r>
              <a:rPr lang="en-US" dirty="0"/>
              <a:t>OPTIONAL: </a:t>
            </a:r>
          </a:p>
          <a:p>
            <a:pPr lvl="1"/>
            <a:r>
              <a:rPr lang="en-US" dirty="0"/>
              <a:t>Area 07 Committee Meeting – 3</a:t>
            </a:r>
            <a:r>
              <a:rPr lang="en-US" baseline="30000" dirty="0"/>
              <a:t>rd</a:t>
            </a:r>
            <a:r>
              <a:rPr lang="en-US" dirty="0"/>
              <a:t> Saturday of every month (except Assembly months)</a:t>
            </a:r>
          </a:p>
          <a:p>
            <a:pPr lvl="1"/>
            <a:r>
              <a:rPr lang="en-US" dirty="0"/>
              <a:t>PRAASA (Pacific Region AA Service Assembly) – February 27-March 1 in Honolulu</a:t>
            </a:r>
          </a:p>
          <a:p>
            <a:pPr marL="279082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77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6200000">
            <a:off x="-1296988" y="3248465"/>
            <a:ext cx="60198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GSR Expenses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88D3416-5633-41F4-8C91-608F05C2F5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218661"/>
              </p:ext>
            </p:extLst>
          </p:nvPr>
        </p:nvGraphicFramePr>
        <p:xfrm>
          <a:off x="2132012" y="1219201"/>
          <a:ext cx="7924802" cy="4855240"/>
        </p:xfrm>
        <a:graphic>
          <a:graphicData uri="http://schemas.openxmlformats.org/drawingml/2006/table">
            <a:tbl>
              <a:tblPr/>
              <a:tblGrid>
                <a:gridCol w="843924">
                  <a:extLst>
                    <a:ext uri="{9D8B030D-6E8A-4147-A177-3AD203B41FA5}">
                      <a16:colId xmlns:a16="http://schemas.microsoft.com/office/drawing/2014/main" val="3961645157"/>
                    </a:ext>
                  </a:extLst>
                </a:gridCol>
                <a:gridCol w="1618487">
                  <a:extLst>
                    <a:ext uri="{9D8B030D-6E8A-4147-A177-3AD203B41FA5}">
                      <a16:colId xmlns:a16="http://schemas.microsoft.com/office/drawing/2014/main" val="1774438830"/>
                    </a:ext>
                  </a:extLst>
                </a:gridCol>
                <a:gridCol w="1005773">
                  <a:extLst>
                    <a:ext uri="{9D8B030D-6E8A-4147-A177-3AD203B41FA5}">
                      <a16:colId xmlns:a16="http://schemas.microsoft.com/office/drawing/2014/main" val="2228881854"/>
                    </a:ext>
                  </a:extLst>
                </a:gridCol>
                <a:gridCol w="754330">
                  <a:extLst>
                    <a:ext uri="{9D8B030D-6E8A-4147-A177-3AD203B41FA5}">
                      <a16:colId xmlns:a16="http://schemas.microsoft.com/office/drawing/2014/main" val="1187530109"/>
                    </a:ext>
                  </a:extLst>
                </a:gridCol>
                <a:gridCol w="647394">
                  <a:extLst>
                    <a:ext uri="{9D8B030D-6E8A-4147-A177-3AD203B41FA5}">
                      <a16:colId xmlns:a16="http://schemas.microsoft.com/office/drawing/2014/main" val="292964041"/>
                    </a:ext>
                  </a:extLst>
                </a:gridCol>
                <a:gridCol w="615603">
                  <a:extLst>
                    <a:ext uri="{9D8B030D-6E8A-4147-A177-3AD203B41FA5}">
                      <a16:colId xmlns:a16="http://schemas.microsoft.com/office/drawing/2014/main" val="2598142305"/>
                    </a:ext>
                  </a:extLst>
                </a:gridCol>
                <a:gridCol w="543349">
                  <a:extLst>
                    <a:ext uri="{9D8B030D-6E8A-4147-A177-3AD203B41FA5}">
                      <a16:colId xmlns:a16="http://schemas.microsoft.com/office/drawing/2014/main" val="3747868966"/>
                    </a:ext>
                  </a:extLst>
                </a:gridCol>
                <a:gridCol w="1271668">
                  <a:extLst>
                    <a:ext uri="{9D8B030D-6E8A-4147-A177-3AD203B41FA5}">
                      <a16:colId xmlns:a16="http://schemas.microsoft.com/office/drawing/2014/main" val="876244846"/>
                    </a:ext>
                  </a:extLst>
                </a:gridCol>
                <a:gridCol w="624274">
                  <a:extLst>
                    <a:ext uri="{9D8B030D-6E8A-4147-A177-3AD203B41FA5}">
                      <a16:colId xmlns:a16="http://schemas.microsoft.com/office/drawing/2014/main" val="2421843554"/>
                    </a:ext>
                  </a:extLst>
                </a:gridCol>
              </a:tblGrid>
              <a:tr h="224338">
                <a:tc grid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GSR Budget - Estimates</a:t>
                      </a:r>
                    </a:p>
                  </a:txBody>
                  <a:tcPr marL="6728" marR="6728" marT="67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5127288"/>
                  </a:ext>
                </a:extLst>
              </a:tr>
              <a:tr h="22433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9235703"/>
                  </a:ext>
                </a:extLst>
              </a:tr>
              <a:tr h="3266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Assembly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Registration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Coffee &amp; Dinner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Mileage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Hotel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 per event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9614814"/>
                  </a:ext>
                </a:extLst>
              </a:tr>
              <a:tr h="167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January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 Assembly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Folsom/D27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$24.00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25.00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  19.00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      -  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overnight needed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  68.00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2069643"/>
                  </a:ext>
                </a:extLst>
              </a:tr>
              <a:tr h="167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April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Pre-Conference Assembly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Yuba City/D19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$24.00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25.00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  59.00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      -  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overnight needed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$ 108.00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12721"/>
                  </a:ext>
                </a:extLst>
              </a:tr>
              <a:tr h="167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Post-Conference Assembly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Merced/D53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$24.00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25.00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$ 184.00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$ 70.00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Lodging- 1 night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$ 233.00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945743"/>
                  </a:ext>
                </a:extLst>
              </a:tr>
              <a:tr h="167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November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"Mini-PRAASA" Assembly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Woodland/D17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$24.00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25.00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$ 143.00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      -  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overnight BUT drive 3 days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$ 242.00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477160"/>
                  </a:ext>
                </a:extLst>
              </a:tr>
              <a:tr h="167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87763"/>
                  </a:ext>
                </a:extLst>
              </a:tr>
              <a:tr h="167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Total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(3b)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AEAAAA"/>
                          </a:solidFill>
                          <a:effectLst/>
                          <a:latin typeface="Calibri" panose="020F0502020204030204" pitchFamily="34" charset="0"/>
                        </a:rPr>
                        <a:t> $ 651.00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747600"/>
                  </a:ext>
                </a:extLst>
              </a:tr>
              <a:tr h="167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586869"/>
                  </a:ext>
                </a:extLst>
              </a:tr>
              <a:tr h="163569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(1a) Registration/Dinner &amp; Coffee - Est $24 for Reg., $20 for dinner + $5 for bottomless coffee (NOTE: District only reimburses registration)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16894"/>
                  </a:ext>
                </a:extLst>
              </a:tr>
              <a:tr h="167114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(2a) Round Trip Mileage - will vary - estimate is from Roseville to the City Assembly location. Est IRS mileage reimbursement at $.72/mi.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983747"/>
                  </a:ext>
                </a:extLst>
              </a:tr>
              <a:tr h="299285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(3a) Hotel room rate est 1/2 cost for 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 of town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assemblies. Most share rooms to split cost with other group GSR(s) or "back to basics" housing</a:t>
                      </a:r>
                    </a:p>
                  </a:txBody>
                  <a:tcPr marL="6728" marR="6728" marT="6728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257592"/>
                  </a:ext>
                </a:extLst>
              </a:tr>
              <a:tr h="171165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(4a) Cost per event - Total anticipated cost per event on each line (NOTE: LESS COST IF SHARING hotel and driving when possible)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661288"/>
                  </a:ext>
                </a:extLst>
              </a:tr>
              <a:tr h="167114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(4b) Total anticipated cost for group to fund GSR to all four (4) assemblies for the year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475166"/>
                  </a:ext>
                </a:extLst>
              </a:tr>
              <a:tr h="167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7392994"/>
                  </a:ext>
                </a:extLst>
              </a:tr>
              <a:tr h="153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Summary: 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Yearly Total (4b) divided by 52 weeks (year) = total cost per week for group to support GSR for the year</a:t>
                      </a:r>
                    </a:p>
                  </a:txBody>
                  <a:tcPr marL="6728" marR="6728" marT="6728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47723"/>
                  </a:ext>
                </a:extLst>
              </a:tr>
              <a:tr h="182306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example: (4b=$546) $546/52=$10.50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10.50 </a:t>
                      </a:r>
                    </a:p>
                  </a:txBody>
                  <a:tcPr marL="6728" marR="6728" marT="67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week for group to support GSR to assemblies</a:t>
                      </a:r>
                    </a:p>
                  </a:txBody>
                  <a:tcPr marL="6728" marR="6728" marT="6728" marB="0" anchor="b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15861"/>
                  </a:ext>
                </a:extLst>
              </a:tr>
              <a:tr h="171165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Note: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92343"/>
                  </a:ext>
                </a:extLst>
              </a:tr>
              <a:tr h="282904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GSR Support is typically budgeted as a group basic expense (like meeting space, coffee, etc.) before any disbursements to Area, GSO, District, CCFAA, etc.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035051"/>
                  </a:ext>
                </a:extLst>
              </a:tr>
              <a:tr h="163569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GSR participation in Area Assemblies ensures the Group has a vote/voice and supports our Area and GSO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391941"/>
                  </a:ext>
                </a:extLst>
              </a:tr>
              <a:tr h="163569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GSR is accountable to the group with the group's support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9781"/>
                  </a:ext>
                </a:extLst>
              </a:tr>
              <a:tr h="163569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 positions should not be contingent on an individual member's ability/inabliity to pay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12873"/>
                  </a:ext>
                </a:extLst>
              </a:tr>
              <a:tr h="163569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Our group should be self-supporting without having to rely on the district for scholarships if at all possible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507540"/>
                  </a:ext>
                </a:extLst>
              </a:tr>
              <a:tr h="167114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Appeal to District for scholarship or partial scholarship IF your group is not able to fund/fully fund GSR to attend Assemblies.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221943"/>
                  </a:ext>
                </a:extLst>
              </a:tr>
              <a:tr h="163569">
                <a:tc gridSpan="9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does not include additional assemblies, such as PRAASA or Regional Forums</a:t>
                      </a:r>
                    </a:p>
                  </a:txBody>
                  <a:tcPr marL="6728" marR="6728" marT="6728" marB="0" anchor="b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44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11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98812" y="838200"/>
            <a:ext cx="60198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More Information: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2E6E4-69D3-45C8-A8D2-B6439561E590}"/>
              </a:ext>
            </a:extLst>
          </p:cNvPr>
          <p:cNvSpPr txBox="1"/>
          <p:nvPr/>
        </p:nvSpPr>
        <p:spPr>
          <a:xfrm>
            <a:off x="2132012" y="1562100"/>
            <a:ext cx="6858000" cy="519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AA Service Manual – 2024-26 Edition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CNIA 07 “GSR School”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GSR Packet – materials and pamphlets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Service Sponsor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District 21 Officers and GSRs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Monthly D21 Service Study - </a:t>
            </a:r>
            <a:r>
              <a:rPr lang="en-US" sz="2400" dirty="0"/>
              <a:t>Zoom Meeting (2</a:t>
            </a:r>
            <a:r>
              <a:rPr lang="en-US" sz="2400" baseline="30000" dirty="0"/>
              <a:t>nd</a:t>
            </a:r>
            <a:r>
              <a:rPr lang="en-US" sz="2400" dirty="0"/>
              <a:t> Monday at 6:00pm)*TBD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35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eometric design templat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ometric design slides.potx" id="{F67263A8-1AB1-4C27-90C5-8DFF5AB0A457}" vid="{97C8510C-5076-4DB0-83F7-452F3E0654AF}"/>
    </a:ext>
  </a:extLst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Geometric design presentation</Template>
  <TotalTime>1387</TotalTime>
  <Words>927</Words>
  <Application>Microsoft Office PowerPoint</Application>
  <PresentationFormat>Custom</PresentationFormat>
  <Paragraphs>134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Palatino Linotype</vt:lpstr>
      <vt:lpstr>Geometric design template</vt:lpstr>
      <vt:lpstr>Welcome new GSRs! Basics – Part 1: Getting Started </vt:lpstr>
      <vt:lpstr>WELCOME to General Service!</vt:lpstr>
      <vt:lpstr>      </vt:lpstr>
      <vt:lpstr>Tips for starting on your Service journey:</vt:lpstr>
      <vt:lpstr>PowerPoint Presentation</vt:lpstr>
      <vt:lpstr>GSR – Trusted Servant Tasks and Tips</vt:lpstr>
      <vt:lpstr>Meetings, Assemblies and Options: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Christina Arrostuto</dc:creator>
  <cp:lastModifiedBy>MAXWELL, THERESA</cp:lastModifiedBy>
  <cp:revision>9</cp:revision>
  <cp:lastPrinted>2025-01-17T15:35:18Z</cp:lastPrinted>
  <dcterms:created xsi:type="dcterms:W3CDTF">2022-01-24T02:55:41Z</dcterms:created>
  <dcterms:modified xsi:type="dcterms:W3CDTF">2026-01-25T22:25:26Z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74063800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