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7" r:id="rId2"/>
    <p:sldId id="276" r:id="rId3"/>
    <p:sldId id="284" r:id="rId4"/>
    <p:sldId id="277" r:id="rId5"/>
    <p:sldId id="280" r:id="rId6"/>
    <p:sldId id="278" r:id="rId7"/>
    <p:sldId id="283" r:id="rId8"/>
  </p:sldIdLst>
  <p:sldSz cx="12188825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8EA1C0-7482-4780-9A26-ED370F9F8287}" v="2" dt="2024-01-22T01:27:21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706" autoAdjust="0"/>
  </p:normalViewPr>
  <p:slideViewPr>
    <p:cSldViewPr>
      <p:cViewPr varScale="1">
        <p:scale>
          <a:sx n="111" d="100"/>
          <a:sy n="111" d="100"/>
        </p:scale>
        <p:origin x="594" y="96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1/25/2026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1/25/2026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8" name="Parallelogram 7"/>
          <p:cNvSpPr/>
          <p:nvPr userDrawn="1"/>
        </p:nvSpPr>
        <p:spPr>
          <a:xfrm>
            <a:off x="842352" y="606206"/>
            <a:ext cx="10484024" cy="5573039"/>
          </a:xfrm>
          <a:custGeom>
            <a:avLst/>
            <a:gdLst>
              <a:gd name="connsiteX0" fmla="*/ 0 w 10896600"/>
              <a:gd name="connsiteY0" fmla="*/ 5410200 h 5410200"/>
              <a:gd name="connsiteX1" fmla="*/ 1352550 w 10896600"/>
              <a:gd name="connsiteY1" fmla="*/ 0 h 5410200"/>
              <a:gd name="connsiteX2" fmla="*/ 10896600 w 10896600"/>
              <a:gd name="connsiteY2" fmla="*/ 0 h 5410200"/>
              <a:gd name="connsiteX3" fmla="*/ 9544050 w 10896600"/>
              <a:gd name="connsiteY3" fmla="*/ 5410200 h 5410200"/>
              <a:gd name="connsiteX4" fmla="*/ 0 w 10896600"/>
              <a:gd name="connsiteY4" fmla="*/ 5410200 h 5410200"/>
              <a:gd name="connsiteX0" fmla="*/ 0 w 10733762"/>
              <a:gd name="connsiteY0" fmla="*/ 5234835 h 5410200"/>
              <a:gd name="connsiteX1" fmla="*/ 1189712 w 10733762"/>
              <a:gd name="connsiteY1" fmla="*/ 0 h 5410200"/>
              <a:gd name="connsiteX2" fmla="*/ 10733762 w 10733762"/>
              <a:gd name="connsiteY2" fmla="*/ 0 h 5410200"/>
              <a:gd name="connsiteX3" fmla="*/ 9381212 w 10733762"/>
              <a:gd name="connsiteY3" fmla="*/ 5410200 h 5410200"/>
              <a:gd name="connsiteX4" fmla="*/ 0 w 10733762"/>
              <a:gd name="connsiteY4" fmla="*/ 5234835 h 5410200"/>
              <a:gd name="connsiteX0" fmla="*/ 0 w 10771340"/>
              <a:gd name="connsiteY0" fmla="*/ 5360096 h 5410200"/>
              <a:gd name="connsiteX1" fmla="*/ 1227290 w 10771340"/>
              <a:gd name="connsiteY1" fmla="*/ 0 h 5410200"/>
              <a:gd name="connsiteX2" fmla="*/ 10771340 w 10771340"/>
              <a:gd name="connsiteY2" fmla="*/ 0 h 5410200"/>
              <a:gd name="connsiteX3" fmla="*/ 9418790 w 10771340"/>
              <a:gd name="connsiteY3" fmla="*/ 5410200 h 5410200"/>
              <a:gd name="connsiteX4" fmla="*/ 0 w 10771340"/>
              <a:gd name="connsiteY4" fmla="*/ 5360096 h 5410200"/>
              <a:gd name="connsiteX0" fmla="*/ 0 w 10771340"/>
              <a:gd name="connsiteY0" fmla="*/ 5360096 h 5360096"/>
              <a:gd name="connsiteX1" fmla="*/ 1227290 w 10771340"/>
              <a:gd name="connsiteY1" fmla="*/ 0 h 5360096"/>
              <a:gd name="connsiteX2" fmla="*/ 10771340 w 10771340"/>
              <a:gd name="connsiteY2" fmla="*/ 0 h 5360096"/>
              <a:gd name="connsiteX3" fmla="*/ 9819623 w 10771340"/>
              <a:gd name="connsiteY3" fmla="*/ 5335043 h 5360096"/>
              <a:gd name="connsiteX4" fmla="*/ 0 w 10771340"/>
              <a:gd name="connsiteY4" fmla="*/ 5360096 h 5360096"/>
              <a:gd name="connsiteX0" fmla="*/ 0 w 10345455"/>
              <a:gd name="connsiteY0" fmla="*/ 5573039 h 5573039"/>
              <a:gd name="connsiteX1" fmla="*/ 1227290 w 10345455"/>
              <a:gd name="connsiteY1" fmla="*/ 212943 h 5573039"/>
              <a:gd name="connsiteX2" fmla="*/ 10345455 w 10345455"/>
              <a:gd name="connsiteY2" fmla="*/ 0 h 5573039"/>
              <a:gd name="connsiteX3" fmla="*/ 9819623 w 10345455"/>
              <a:gd name="connsiteY3" fmla="*/ 5547986 h 5573039"/>
              <a:gd name="connsiteX4" fmla="*/ 0 w 10345455"/>
              <a:gd name="connsiteY4" fmla="*/ 5573039 h 5573039"/>
              <a:gd name="connsiteX0" fmla="*/ 100469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00469 w 10445924"/>
              <a:gd name="connsiteY4" fmla="*/ 5573039 h 5573039"/>
              <a:gd name="connsiteX0" fmla="*/ 376042 w 10445924"/>
              <a:gd name="connsiteY0" fmla="*/ 5435252 h 5547986"/>
              <a:gd name="connsiteX1" fmla="*/ 0 w 10445924"/>
              <a:gd name="connsiteY1" fmla="*/ 250521 h 5547986"/>
              <a:gd name="connsiteX2" fmla="*/ 10445924 w 10445924"/>
              <a:gd name="connsiteY2" fmla="*/ 0 h 5547986"/>
              <a:gd name="connsiteX3" fmla="*/ 9920092 w 10445924"/>
              <a:gd name="connsiteY3" fmla="*/ 5547986 h 5547986"/>
              <a:gd name="connsiteX4" fmla="*/ 376042 w 10445924"/>
              <a:gd name="connsiteY4" fmla="*/ 5435252 h 5547986"/>
              <a:gd name="connsiteX0" fmla="*/ 112995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12995 w 10445924"/>
              <a:gd name="connsiteY4" fmla="*/ 5573039 h 557303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67036 h 5592089"/>
              <a:gd name="connsiteX4" fmla="*/ 112995 w 10464974"/>
              <a:gd name="connsiteY4" fmla="*/ 5592089 h 559208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47986 h 5592089"/>
              <a:gd name="connsiteX4" fmla="*/ 112995 w 10464974"/>
              <a:gd name="connsiteY4" fmla="*/ 5592089 h 5592089"/>
              <a:gd name="connsiteX0" fmla="*/ 112995 w 10464974"/>
              <a:gd name="connsiteY0" fmla="*/ 5573039 h 5573039"/>
              <a:gd name="connsiteX1" fmla="*/ 0 w 10464974"/>
              <a:gd name="connsiteY1" fmla="*/ 269571 h 5573039"/>
              <a:gd name="connsiteX2" fmla="*/ 10464974 w 10464974"/>
              <a:gd name="connsiteY2" fmla="*/ 0 h 5573039"/>
              <a:gd name="connsiteX3" fmla="*/ 9920092 w 10464974"/>
              <a:gd name="connsiteY3" fmla="*/ 5547986 h 5573039"/>
              <a:gd name="connsiteX4" fmla="*/ 112995 w 10464974"/>
              <a:gd name="connsiteY4" fmla="*/ 5573039 h 5573039"/>
              <a:gd name="connsiteX0" fmla="*/ 132045 w 10484024"/>
              <a:gd name="connsiteY0" fmla="*/ 5573039 h 5573039"/>
              <a:gd name="connsiteX1" fmla="*/ 0 w 10484024"/>
              <a:gd name="connsiteY1" fmla="*/ 269571 h 5573039"/>
              <a:gd name="connsiteX2" fmla="*/ 10484024 w 10484024"/>
              <a:gd name="connsiteY2" fmla="*/ 0 h 5573039"/>
              <a:gd name="connsiteX3" fmla="*/ 9939142 w 10484024"/>
              <a:gd name="connsiteY3" fmla="*/ 5547986 h 5573039"/>
              <a:gd name="connsiteX4" fmla="*/ 132045 w 10484024"/>
              <a:gd name="connsiteY4" fmla="*/ 5573039 h 557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4024" h="5573039">
                <a:moveTo>
                  <a:pt x="132045" y="5573039"/>
                </a:moveTo>
                <a:lnTo>
                  <a:pt x="0" y="269571"/>
                </a:lnTo>
                <a:lnTo>
                  <a:pt x="10484024" y="0"/>
                </a:lnTo>
                <a:lnTo>
                  <a:pt x="9939142" y="5547986"/>
                </a:lnTo>
                <a:lnTo>
                  <a:pt x="132045" y="5573039"/>
                </a:lnTo>
                <a:close/>
              </a:path>
            </a:pathLst>
          </a:custGeom>
          <a:solidFill>
            <a:schemeClr val="bg2">
              <a:lumMod val="25000"/>
              <a:alpha val="73000"/>
            </a:schemeClr>
          </a:solidFill>
          <a:ln cap="rnd">
            <a:solidFill>
              <a:schemeClr val="bg2">
                <a:lumMod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522413" y="914400"/>
            <a:ext cx="9144000" cy="3505200"/>
          </a:xfrm>
        </p:spPr>
        <p:txBody>
          <a:bodyPr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522413" y="44958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2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17950" y="6327648"/>
            <a:ext cx="6862462" cy="273049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09012" y="6327648"/>
            <a:ext cx="1320059" cy="273049"/>
          </a:xfrm>
        </p:spPr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33012" y="6327648"/>
            <a:ext cx="990601" cy="273049"/>
          </a:xfrm>
        </p:spPr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5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8210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9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67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21260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21260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03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8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611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2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pPr/>
              <a:t>1/25/2026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5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7990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2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517950" y="6324600"/>
            <a:ext cx="6862462" cy="273049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0"/>
          </p:nvPr>
        </p:nvSpPr>
        <p:spPr>
          <a:xfrm>
            <a:off x="8609012" y="6324600"/>
            <a:ext cx="1320059" cy="273049"/>
          </a:xfrm>
        </p:spPr>
        <p:txBody>
          <a:bodyPr/>
          <a:lstStyle/>
          <a:p>
            <a:fld id="{83829175-527E-46A3-863C-1BB1F163B849}" type="datetimeFigureOut">
              <a:rPr lang="en-US" smtClean="0"/>
              <a:pPr/>
              <a:t>1/25/2026</a:t>
            </a:fld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0133012" y="6324600"/>
            <a:ext cx="990601" cy="273049"/>
          </a:xfrm>
        </p:spPr>
        <p:txBody>
          <a:bodyPr/>
          <a:lstStyle/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9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3246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3246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1/25/2026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3246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4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671" userDrawn="1">
          <p15:clr>
            <a:srgbClr val="F26B43"/>
          </p15:clr>
        </p15:guide>
        <p15:guide id="3" pos="67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914400"/>
            <a:ext cx="9144000" cy="2895600"/>
          </a:xfrm>
        </p:spPr>
        <p:txBody>
          <a:bodyPr/>
          <a:lstStyle/>
          <a:p>
            <a:r>
              <a:rPr lang="en-US" dirty="0"/>
              <a:t>Welcome new GSRs! Basics – Part 2: Agenda Topics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5887"/>
            <a:ext cx="8229600" cy="914400"/>
          </a:xfrm>
        </p:spPr>
        <p:txBody>
          <a:bodyPr/>
          <a:lstStyle/>
          <a:p>
            <a:r>
              <a:rPr lang="en-US" dirty="0"/>
              <a:t>District 21 </a:t>
            </a:r>
          </a:p>
          <a:p>
            <a:r>
              <a:rPr lang="en-US" dirty="0"/>
              <a:t>January 27, 2026</a:t>
            </a: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2" y="990600"/>
            <a:ext cx="9144000" cy="114300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400" dirty="0"/>
              <a:t>Agenda Topics Timeline: January-June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1446212" y="1562100"/>
            <a:ext cx="10058400" cy="440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February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Agenda Topics list distributed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Background information available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Feb-March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GSRs inform themselves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Review Agenda Topics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Participate in local Agenda Topics workshop on March 8 2:30- 5:00PM Rocklin Fellowship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Participate in other Agenda Topics workshops and District discussions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GSRs inform their Groups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Agenda Topics selected for Group discussion (various methods)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Read and research background information for selected Topics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780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E19EC-B280-5621-8D57-1E5087881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812" y="1066800"/>
            <a:ext cx="91440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Agenda Topics Timeline: January-June</a:t>
            </a:r>
            <a:endParaRPr lang="en-US" sz="41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2A9A4C-DB4B-E66A-D5A8-25928110559C}"/>
              </a:ext>
            </a:extLst>
          </p:cNvPr>
          <p:cNvSpPr txBox="1"/>
          <p:nvPr/>
        </p:nvSpPr>
        <p:spPr>
          <a:xfrm>
            <a:off x="1293812" y="1828800"/>
            <a:ext cx="9601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April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GSRs participate in Pre-Conference Assembly (April 5-6 in Denair)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Convey your Group’s informed Group Conscience on selected topics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Right of Participation, Right of Decision</a:t>
            </a:r>
          </a:p>
          <a:p>
            <a:pPr lvl="1"/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May - June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GSRs participate in Post-Conference Assembly (May 18-19 in Fresno)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Receive Delegate’s Report and discuss Conference Advisory actions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GSRs inform their Groups of Advisory Actions and other issues affecting “AA as a whole”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GSRs attend, and encourage Group members to attend, local Delegate’s Report presentation events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0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84512" y="762000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Agenda Topics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989012" y="1371600"/>
            <a:ext cx="10363200" cy="512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Ways GSRs can help their Groups develop their Group Conscience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Facilitate Topics Selection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Post Topics list and let Home Group members choose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Select some relevant Topics and have Group members prioritize</a:t>
            </a:r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EX: “Discuss, Review, Consider”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Facilitate Topics Discussion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Schedule time after the Group meetings to discuss Topics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Hold 1-2 separate sessions from Group meeting to discuss Topics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Schedule Topics discussion before/during/after 1-2 Business Meetings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Post an “opinion poll” for members to weigh in on Topics</a:t>
            </a:r>
          </a:p>
          <a:p>
            <a:pPr lvl="1"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01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5012" y="990600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Agenda Topics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989012" y="1562100"/>
            <a:ext cx="9944100" cy="4938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Don’t “persuade.” Present the information, listen, guide the Group toward a consensus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Set a calm and respectful tone. Remember our Primary Purpose &amp; foster unity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Explain to your Group the Right of Decision and Right of Participation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Document the Minority Opinion as well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Prepare your input for Pre-Conference Assembly. Be concise (5-8 min)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258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5012" y="990600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Agenda Topics - Tips: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1014337" y="1823448"/>
            <a:ext cx="50751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You are not alone! Reach out to your Service Sponsor, other GSRs and District Officers for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Beware of TMI! Choose a few Topics to discuss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Have FUN! You are part of “AA as a whole” in action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716C9D-1B04-4B2B-BF1E-855FE9CFE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912" y="1823448"/>
            <a:ext cx="3641513" cy="363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5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5012" y="990600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More Information: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1484312" y="1752600"/>
            <a:ext cx="9220200" cy="360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Agenda Topics and background information: </a:t>
            </a:r>
            <a:r>
              <a:rPr lang="en-US" u="sng" dirty="0"/>
              <a:t>www.cnia.org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Conference Agenda: click on “Resources,” “Delegates Page” and”74</a:t>
            </a:r>
            <a:r>
              <a:rPr lang="en-US" sz="1600" baseline="30000" dirty="0"/>
              <a:t>th</a:t>
            </a:r>
            <a:r>
              <a:rPr lang="en-US" sz="1600" dirty="0"/>
              <a:t> General Service Conference”</a:t>
            </a:r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Background Info – scroll down to “Enter the Confidential Downloads page” (password: </a:t>
            </a:r>
            <a:r>
              <a:rPr lang="en-US" sz="1600" dirty="0" err="1"/>
              <a:t>HowItWorks</a:t>
            </a:r>
            <a:r>
              <a:rPr lang="en-US" sz="16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Agenda Topics Workshop on March 10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Special Zoom Meeting on Agenda Topics: Tuesday, Feb 20 at 6:00pm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Service Sponsor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District 21 Officers and GSRs</a:t>
            </a:r>
          </a:p>
        </p:txBody>
      </p:sp>
    </p:spTree>
    <p:extLst>
      <p:ext uri="{BB962C8B-B14F-4D97-AF65-F5344CB8AC3E}">
        <p14:creationId xmlns:p14="http://schemas.microsoft.com/office/powerpoint/2010/main" val="8935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eometric design templat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ometric design slides.potx" id="{F67263A8-1AB1-4C27-90C5-8DFF5AB0A457}" vid="{97C8510C-5076-4DB0-83F7-452F3E0654AF}"/>
    </a:ext>
  </a:extLst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 design presentation</Template>
  <TotalTime>2</TotalTime>
  <Words>445</Words>
  <Application>Microsoft Office PowerPoint</Application>
  <PresentationFormat>Custom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Palatino Linotype</vt:lpstr>
      <vt:lpstr>Geometric design template</vt:lpstr>
      <vt:lpstr>Welcome new GSRs! Basics – Part 2: Agenda 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Christina Arrostuto</dc:creator>
  <cp:lastModifiedBy>MAXWELL, THERESA</cp:lastModifiedBy>
  <cp:revision>7</cp:revision>
  <cp:lastPrinted>2026-01-25T22:18:09Z</cp:lastPrinted>
  <dcterms:created xsi:type="dcterms:W3CDTF">2022-01-24T02:55:41Z</dcterms:created>
  <dcterms:modified xsi:type="dcterms:W3CDTF">2026-01-25T22:18:40Z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